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72" r:id="rId6"/>
    <p:sldId id="268" r:id="rId7"/>
    <p:sldId id="270" r:id="rId8"/>
    <p:sldId id="261" r:id="rId9"/>
    <p:sldId id="262" r:id="rId10"/>
    <p:sldId id="267" r:id="rId11"/>
    <p:sldId id="263" r:id="rId12"/>
    <p:sldId id="273" r:id="rId13"/>
    <p:sldId id="264" r:id="rId14"/>
    <p:sldId id="265" r:id="rId15"/>
    <p:sldId id="269" r:id="rId16"/>
    <p:sldId id="271" r:id="rId17"/>
    <p:sldId id="274" r:id="rId18"/>
    <p:sldId id="266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241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11223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3759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5655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06919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8300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69439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502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7189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2832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0864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5460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342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3852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67719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187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4660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DF16E7-A820-4CA0-B047-414E246F2D11}" type="datetimeFigureOut">
              <a:rPr lang="hu-HU" smtClean="0"/>
              <a:pPr/>
              <a:t>2017.12.29.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2060D2-4C7C-4560-B31E-C6E9117919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0418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40159"/>
          </a:xfrm>
        </p:spPr>
        <p:txBody>
          <a:bodyPr/>
          <a:lstStyle/>
          <a:p>
            <a:r>
              <a:rPr lang="hu-HU" sz="4400" dirty="0" smtClean="0"/>
              <a:t>Munkatársi mobilitás 2017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4807" y="3501008"/>
            <a:ext cx="4104456" cy="180020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2017. </a:t>
            </a:r>
            <a:r>
              <a:rPr lang="hu-HU" smtClean="0"/>
              <a:t>Október </a:t>
            </a:r>
            <a:r>
              <a:rPr lang="hu-HU" smtClean="0"/>
              <a:t>22-28. </a:t>
            </a:r>
            <a:endParaRPr lang="hu-HU" dirty="0" smtClean="0"/>
          </a:p>
          <a:p>
            <a:r>
              <a:rPr lang="hu-HU" dirty="0" smtClean="0"/>
              <a:t>Chemnitz</a:t>
            </a:r>
          </a:p>
          <a:p>
            <a:r>
              <a:rPr lang="hu-HU" dirty="0" smtClean="0"/>
              <a:t> A SSZC Táncsics Mihály Szakgimnáziuma és Szakközépiskolája és 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Fortbildung</a:t>
            </a:r>
            <a:r>
              <a:rPr lang="hu-HU" dirty="0" smtClean="0"/>
              <a:t> és </a:t>
            </a:r>
            <a:r>
              <a:rPr lang="hu-HU" dirty="0" err="1" smtClean="0"/>
              <a:t>Umschulung</a:t>
            </a:r>
            <a:r>
              <a:rPr lang="hu-HU" dirty="0" smtClean="0"/>
              <a:t> </a:t>
            </a:r>
            <a:r>
              <a:rPr lang="hu-HU" dirty="0" err="1" smtClean="0"/>
              <a:t>Sachsen</a:t>
            </a:r>
            <a:r>
              <a:rPr lang="hu-HU" dirty="0" smtClean="0"/>
              <a:t>  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49" y="2765500"/>
            <a:ext cx="2868656" cy="38248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9263" y="2765500"/>
            <a:ext cx="2149325" cy="3824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15496"/>
            <a:ext cx="4239923" cy="5653231"/>
          </a:xfrm>
        </p:spPr>
      </p:pic>
      <p:sp>
        <p:nvSpPr>
          <p:cNvPr id="3" name="Szövegdoboz 2"/>
          <p:cNvSpPr txBox="1"/>
          <p:nvPr/>
        </p:nvSpPr>
        <p:spPr>
          <a:xfrm>
            <a:off x="899592" y="2513853"/>
            <a:ext cx="345638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A szászországi nagyvállalatok évente több száz gyakornokot fogadnak, de gyakori az egy-két főt vállaló gazdasági társulás is.</a:t>
            </a:r>
          </a:p>
          <a:p>
            <a:r>
              <a:rPr lang="hu-HU" sz="2200" dirty="0" smtClean="0"/>
              <a:t>A munkaerő-utánpótlás és későbbi munkavállaló megismerése anyagi támogatás nélkül is érdekeltté teszi a vállalatokat.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907566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6865" y="1017315"/>
            <a:ext cx="6635080" cy="827509"/>
          </a:xfrm>
        </p:spPr>
        <p:txBody>
          <a:bodyPr/>
          <a:lstStyle/>
          <a:p>
            <a:r>
              <a:rPr lang="hu-HU" dirty="0" smtClean="0"/>
              <a:t>A munkaügyi hivatal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6865" y="2348881"/>
            <a:ext cx="6798736" cy="3586252"/>
          </a:xfrm>
        </p:spPr>
        <p:txBody>
          <a:bodyPr/>
          <a:lstStyle/>
          <a:p>
            <a:r>
              <a:rPr lang="hu-HU" dirty="0" smtClean="0"/>
              <a:t>Pályaorientáció (diákok, szülők és pedagógusok segítése)</a:t>
            </a:r>
          </a:p>
          <a:p>
            <a:r>
              <a:rPr lang="hu-HU" dirty="0" smtClean="0"/>
              <a:t>Álláskeresés (munkavállalók és állást kínálók közvetítése)</a:t>
            </a:r>
          </a:p>
          <a:p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13687"/>
            <a:ext cx="2257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7126" y="4077072"/>
            <a:ext cx="5258214" cy="2232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Nyomtatott és digitális anyagok sokasága áll rendelkezésre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2203475"/>
            <a:ext cx="2726355" cy="21039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8097" y="2203475"/>
            <a:ext cx="3204522" cy="20882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933056"/>
            <a:ext cx="4248472" cy="22885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4827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német iskolarendszer</a:t>
            </a:r>
            <a:endParaRPr lang="hu-HU" dirty="0"/>
          </a:p>
        </p:txBody>
      </p:sp>
      <p:sp>
        <p:nvSpPr>
          <p:cNvPr id="8194" name="AutoShape 2" descr="Képtalálat a következőre: „das deutsche schulsystem”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26" y="3106474"/>
            <a:ext cx="2341711" cy="312228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99592" y="2427866"/>
            <a:ext cx="2160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Intézmények közötti átjárhatóság. </a:t>
            </a:r>
          </a:p>
          <a:p>
            <a:r>
              <a:rPr lang="hu-HU" sz="2400" dirty="0" smtClean="0"/>
              <a:t>A felsőoktatás felé bármelyik út járható.</a:t>
            </a:r>
          </a:p>
          <a:p>
            <a:r>
              <a:rPr lang="hu-HU" sz="2400" dirty="0" smtClean="0"/>
              <a:t>Beépíthető egy tanév pályaorientációs év (BVJ)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98768" y="1988840"/>
            <a:ext cx="3154929" cy="3182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FUU munkájának megismerése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Pályaorinetáció</a:t>
            </a:r>
            <a:endParaRPr lang="hu-HU" dirty="0" smtClean="0"/>
          </a:p>
          <a:p>
            <a:r>
              <a:rPr lang="hu-HU" dirty="0" smtClean="0"/>
              <a:t>Szakképzés</a:t>
            </a:r>
          </a:p>
          <a:p>
            <a:r>
              <a:rPr lang="hu-HU" dirty="0" smtClean="0"/>
              <a:t>Nemzetközi kapcsolatok</a:t>
            </a:r>
            <a:endParaRPr lang="hu-HU" dirty="0"/>
          </a:p>
        </p:txBody>
      </p:sp>
      <p:pic>
        <p:nvPicPr>
          <p:cNvPr id="5122" name="Picture 2" descr="C:\Users\deaknera\AppData\Local\Microsoft\Windows\Temporary Internet Files\Content.IE5\LEM6XW8E\20171027_095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133839"/>
            <a:ext cx="3683954" cy="2072224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97" y="2455323"/>
            <a:ext cx="2931002" cy="390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2" y="3352007"/>
            <a:ext cx="3923928" cy="294294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42" y="481426"/>
            <a:ext cx="3923928" cy="294294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5" y="481426"/>
            <a:ext cx="3923928" cy="29429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42" y="3352007"/>
            <a:ext cx="3923928" cy="29429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2228818"/>
            <a:ext cx="4102370" cy="2812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532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1857561"/>
            <a:ext cx="4368374" cy="286758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Szabadidő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3381" y="4005063"/>
            <a:ext cx="4987516" cy="2200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0124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3565" y="1988841"/>
            <a:ext cx="3018195" cy="40242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836712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Összegzés</a:t>
            </a:r>
            <a:endParaRPr lang="hu-HU" dirty="0"/>
          </a:p>
        </p:txBody>
      </p:sp>
      <p:sp>
        <p:nvSpPr>
          <p:cNvPr id="4" name="AutoShape 2" descr="https://lh3.googleusercontent.com/Vgw39Tw9EthbdmjkaAA8Ehm1zsPV-M9g2482n6xK4lEwOzH2ecxF7uoZnHotqI1hRxtKLwvWmqiWnQmEx7jtpCw_8LnfHi4O5DFVJMnIe2KzE5xt9ht5DU2nrTeudSL7OgYzY5IEXVjGnxa5wbxRLaASre7FXd_R7QZQ9fr2vySa4wAXikeFSXVBP9FB4KgNM6Flav-NWqztiufRsFfyhkFO2jliV6Y1bqwapXkD7mt2he0YrKtpLR0b2dicqEkkX4NAOOzLA55nfOG4bKiaUAZ5pqJMwA-E-Kyn1MHvKf6O-5zQ3hXK-qSvS80wf310HzbwD_x7ZeEFqm2lhbnP3XFUwX-R_KVAo-Nzgbno_MliII5xLAtPMdvhZRROtSsVLNdK63bi112hdEI40mKwLLFFvjh0FYpywtP5BSDzHYabfM97dxIUTg2LqxwqK5o9lWGGe_8ghYk0a_ZIg7gMtHdPpGIN5wL7stQEfTlSz2wh3QXW7d8Aah4ZBIUxSaoM0MSLFalcojAVGoYMsPUb2RadFR8EnQ7KT5fb4mO2ABumdzOYCdQRxqLy0oMrYhYVoMewJD0M3kardWheJ7zKsmA28E7YR7eSXmP0ZP_aTg=w345-h613-no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dirty="0" smtClean="0"/>
              <a:t>Információban gazdag előadások</a:t>
            </a:r>
          </a:p>
          <a:p>
            <a:r>
              <a:rPr lang="hu-HU" dirty="0" smtClean="0"/>
              <a:t>Számos külső helyszín</a:t>
            </a:r>
          </a:p>
          <a:p>
            <a:r>
              <a:rPr lang="hu-HU" dirty="0" smtClean="0"/>
              <a:t>Nagyszerű társaság</a:t>
            </a:r>
          </a:p>
          <a:p>
            <a:r>
              <a:rPr lang="hu-HU" dirty="0" smtClean="0"/>
              <a:t>Kiváló szervezés, ellátás</a:t>
            </a:r>
          </a:p>
          <a:p>
            <a:r>
              <a:rPr lang="hu-HU" dirty="0" smtClean="0"/>
              <a:t>Sokrétű hasznosíthatóság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620688"/>
            <a:ext cx="3168352" cy="5629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9097" y="915337"/>
            <a:ext cx="6798734" cy="1001495"/>
          </a:xfrm>
        </p:spPr>
        <p:txBody>
          <a:bodyPr/>
          <a:lstStyle/>
          <a:p>
            <a:r>
              <a:rPr lang="hu-HU" dirty="0" smtClean="0"/>
              <a:t>A résztvevők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3664" y="2348880"/>
            <a:ext cx="8229600" cy="2260848"/>
          </a:xfrm>
        </p:spPr>
        <p:txBody>
          <a:bodyPr/>
          <a:lstStyle/>
          <a:p>
            <a:r>
              <a:rPr lang="hu-HU" dirty="0" smtClean="0"/>
              <a:t>A szakképzési centrum képviselői</a:t>
            </a:r>
          </a:p>
          <a:p>
            <a:r>
              <a:rPr lang="hu-HU" dirty="0" smtClean="0"/>
              <a:t>A képzési partnerek képviselői </a:t>
            </a:r>
          </a:p>
          <a:p>
            <a:r>
              <a:rPr lang="hu-HU" dirty="0" smtClean="0"/>
              <a:t>Szaktanárok </a:t>
            </a:r>
          </a:p>
          <a:p>
            <a:endParaRPr lang="hu-HU" dirty="0"/>
          </a:p>
        </p:txBody>
      </p:sp>
      <p:pic>
        <p:nvPicPr>
          <p:cNvPr id="1026" name="Picture 2" descr="C:\Users\deaknera\Desktop\20171026_16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39"/>
            <a:ext cx="4246782" cy="2579019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6766" y="3674794"/>
            <a:ext cx="3609975" cy="26765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073503"/>
          </a:xfrm>
        </p:spPr>
        <p:txBody>
          <a:bodyPr/>
          <a:lstStyle/>
          <a:p>
            <a:r>
              <a:rPr lang="hu-HU" dirty="0" smtClean="0"/>
              <a:t>A tartalom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német duális képzés bemutatása</a:t>
            </a:r>
          </a:p>
          <a:p>
            <a:r>
              <a:rPr lang="hu-HU" dirty="0" smtClean="0"/>
              <a:t>A duális képzés szereplői: szakiskolák</a:t>
            </a:r>
            <a:r>
              <a:rPr lang="hu-HU" dirty="0"/>
              <a:t>, gazdasági szereplők, a kereskedelmi és iparkamara, a munkaügyi </a:t>
            </a:r>
            <a:r>
              <a:rPr lang="hu-HU" dirty="0" smtClean="0"/>
              <a:t>hivatal</a:t>
            </a:r>
          </a:p>
          <a:p>
            <a:r>
              <a:rPr lang="hu-HU" dirty="0" smtClean="0"/>
              <a:t>A német iskolarendszer megismerése</a:t>
            </a:r>
          </a:p>
          <a:p>
            <a:r>
              <a:rPr lang="hu-HU" dirty="0" smtClean="0"/>
              <a:t>A partnerintézmény munkájába való betekintés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hu-HU" dirty="0" smtClean="0"/>
              <a:t>Szakiskolák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Kiváló tanműhelyek minden szakterületen</a:t>
            </a:r>
          </a:p>
          <a:p>
            <a:r>
              <a:rPr lang="hu-HU" dirty="0" smtClean="0"/>
              <a:t>Demográfiai mutatók – csökkenő diáklétszám</a:t>
            </a:r>
          </a:p>
          <a:p>
            <a:r>
              <a:rPr lang="hu-HU" dirty="0" smtClean="0"/>
              <a:t>Népszerű és kevésbé vonzó szakmák</a:t>
            </a:r>
          </a:p>
          <a:p>
            <a:r>
              <a:rPr lang="hu-HU" dirty="0" smtClean="0"/>
              <a:t>Anyagigényes szakmák </a:t>
            </a:r>
          </a:p>
          <a:p>
            <a:pPr marL="0" indent="0">
              <a:buNone/>
            </a:pPr>
            <a:r>
              <a:rPr lang="hu-HU" dirty="0" smtClean="0"/>
              <a:t>    gyakorlatának finanszírozása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60264"/>
            <a:ext cx="326436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926377"/>
            <a:ext cx="3043560" cy="227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667802"/>
            <a:ext cx="4498258" cy="336948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884" y="589976"/>
            <a:ext cx="4135050" cy="27625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865" y="3186898"/>
            <a:ext cx="4209361" cy="3160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91823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38" y="2933882"/>
            <a:ext cx="4001667" cy="30012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4" y="560351"/>
            <a:ext cx="4572890" cy="34296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10" y="530482"/>
            <a:ext cx="4092965" cy="54572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4794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143000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04" y="737776"/>
            <a:ext cx="4490936" cy="336820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1" y="1880776"/>
            <a:ext cx="4379979" cy="32849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7117" y="3155828"/>
            <a:ext cx="4763235" cy="3225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59492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1105" y="807902"/>
            <a:ext cx="6798734" cy="1303867"/>
          </a:xfrm>
        </p:spPr>
        <p:txBody>
          <a:bodyPr/>
          <a:lstStyle/>
          <a:p>
            <a:r>
              <a:rPr lang="hu-HU" dirty="0" smtClean="0"/>
              <a:t>A gyakorlati helyek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6865" y="2490135"/>
            <a:ext cx="2243007" cy="3444997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Párhuzamos oktatás az iskolában és a gyakorlati helyeken mindkét fél számára előre meghatározott tanterv szerint</a:t>
            </a:r>
          </a:p>
          <a:p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2136" y="631160"/>
            <a:ext cx="24288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88" y="2852936"/>
            <a:ext cx="2583748" cy="34449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652" y="1844824"/>
            <a:ext cx="2238375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kereskedelmi és iparkamara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szakmák akkreditálása</a:t>
            </a:r>
          </a:p>
          <a:p>
            <a:r>
              <a:rPr lang="hu-HU" dirty="0" smtClean="0"/>
              <a:t>A duális képzés felügyelete</a:t>
            </a:r>
          </a:p>
          <a:p>
            <a:r>
              <a:rPr lang="hu-HU" dirty="0" smtClean="0"/>
              <a:t>A gyakorlati helyek érdekképviselete</a:t>
            </a:r>
          </a:p>
          <a:p>
            <a:r>
              <a:rPr lang="hu-HU" dirty="0" smtClean="0"/>
              <a:t>Szakmai vizsgák szervezése </a:t>
            </a:r>
          </a:p>
          <a:p>
            <a:pPr marL="0" indent="0">
              <a:buNone/>
            </a:pPr>
            <a:r>
              <a:rPr lang="hu-HU" dirty="0" smtClean="0"/>
              <a:t>és lebonyolítása</a:t>
            </a:r>
            <a:endParaRPr lang="hu-HU" dirty="0"/>
          </a:p>
        </p:txBody>
      </p:sp>
      <p:pic>
        <p:nvPicPr>
          <p:cNvPr id="4098" name="Picture 2" descr="C:\Users\deaknera\AppData\Local\Microsoft\Windows\Temporary Internet Files\Content.IE5\5W4P5KLX\20171023_125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84309" y="2930295"/>
            <a:ext cx="4559426" cy="2564677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304" y="560106"/>
            <a:ext cx="2272888" cy="7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320</TotalTime>
  <Words>233</Words>
  <Application>Microsoft Office PowerPoint</Application>
  <PresentationFormat>Diavetítés a képernyőre (4:3 oldalarány)</PresentationFormat>
  <Paragraphs>49</Paragraphs>
  <Slides>18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Organikus</vt:lpstr>
      <vt:lpstr>Munkatársi mobilitás 2017</vt:lpstr>
      <vt:lpstr>A résztvevők</vt:lpstr>
      <vt:lpstr>A tartalom</vt:lpstr>
      <vt:lpstr>Szakiskolák</vt:lpstr>
      <vt:lpstr>5. dia</vt:lpstr>
      <vt:lpstr>6. dia</vt:lpstr>
      <vt:lpstr>7. dia</vt:lpstr>
      <vt:lpstr>A gyakorlati helyek</vt:lpstr>
      <vt:lpstr>A kereskedelmi és iparkamara</vt:lpstr>
      <vt:lpstr>10. dia</vt:lpstr>
      <vt:lpstr>A munkaügyi hivatal</vt:lpstr>
      <vt:lpstr>Nyomtatott és digitális anyagok sokasága áll rendelkezésre</vt:lpstr>
      <vt:lpstr>A német iskolarendszer</vt:lpstr>
      <vt:lpstr>Az FUU munkájának megismerése</vt:lpstr>
      <vt:lpstr>15. dia</vt:lpstr>
      <vt:lpstr>Szabadidő</vt:lpstr>
      <vt:lpstr>17. dia</vt:lpstr>
      <vt:lpstr>Összegzés</vt:lpstr>
    </vt:vector>
  </TitlesOfParts>
  <Company>SZKI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Munkatársi mobilitás 2017</dc:title>
  <dc:creator>deaknera</dc:creator>
  <cp:lastModifiedBy>gyoria</cp:lastModifiedBy>
  <cp:revision>21</cp:revision>
  <dcterms:created xsi:type="dcterms:W3CDTF">2017-11-21T13:40:05Z</dcterms:created>
  <dcterms:modified xsi:type="dcterms:W3CDTF">2017-12-29T09:19:52Z</dcterms:modified>
</cp:coreProperties>
</file>